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notesMasterIdLst>
    <p:notesMasterId r:id="rId17"/>
  </p:notesMasterIdLst>
  <p:handoutMasterIdLst>
    <p:handoutMasterId r:id="rId18"/>
  </p:handoutMasterIdLst>
  <p:sldIdLst>
    <p:sldId id="257" r:id="rId3"/>
    <p:sldId id="263" r:id="rId4"/>
    <p:sldId id="271" r:id="rId5"/>
    <p:sldId id="270" r:id="rId6"/>
    <p:sldId id="272" r:id="rId7"/>
    <p:sldId id="273" r:id="rId8"/>
    <p:sldId id="281" r:id="rId9"/>
    <p:sldId id="274" r:id="rId10"/>
    <p:sldId id="275" r:id="rId11"/>
    <p:sldId id="276" r:id="rId12"/>
    <p:sldId id="277" r:id="rId13"/>
    <p:sldId id="278" r:id="rId14"/>
    <p:sldId id="279" r:id="rId15"/>
    <p:sldId id="280" r:id="rId16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82424" autoAdjust="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BCAFC7A-71DD-4C2C-B63D-60FDC7DD5449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A6FC261-E491-4C42-A663-B95247CC4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31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85ECAFD-F005-4163-B10D-85806DC43F93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33E963C-1534-4F8D-B2A7-66D81AA25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50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26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6499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861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4253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405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58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57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701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890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499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204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097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536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11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400" cap="small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“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276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“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en-US" sz="3600" b="0" i="0" kern="1200" cap="none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3/29/2017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30" name="Picture Placeholder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31" name="Picture Placeholder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3/29/2017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430213"/>
            <a:ext cx="7423149" cy="5826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3/29/2017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3/29/2017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3/29/2017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3" r:id="rId14"/>
    <p:sldLayoutId id="2147483665" r:id="rId15"/>
    <p:sldLayoutId id="2147483669" r:id="rId16"/>
    <p:sldLayoutId id="2147483670" r:id="rId17"/>
    <p:sldLayoutId id="2147483658" r:id="rId18"/>
    <p:sldLayoutId id="2147483659" r:id="rId19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Porez na dohodak građana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Problemi u praksi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109857" y="5638800"/>
            <a:ext cx="3124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RS" sz="1400" cap="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Gordana </a:t>
            </a:r>
            <a:r>
              <a:rPr lang="sr-Latn-RS" sz="1400" cap="all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Zekić</a:t>
            </a:r>
            <a:r>
              <a:rPr lang="sr-Latn-RS" sz="1400" cap="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 (KPMG)</a:t>
            </a:r>
          </a:p>
          <a:p>
            <a:pPr algn="r"/>
            <a:r>
              <a:rPr lang="sr-Latn-RS" sz="1400" cap="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Dejan </a:t>
            </a:r>
            <a:r>
              <a:rPr lang="sr-Latn-RS" sz="1400" cap="all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Mraković</a:t>
            </a:r>
            <a:r>
              <a:rPr lang="sr-Latn-RS" sz="1400" cap="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 (</a:t>
            </a:r>
            <a:r>
              <a:rPr lang="sr-Latn-RS" sz="1400" cap="all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Deloitte</a:t>
            </a:r>
            <a:r>
              <a:rPr lang="sr-Latn-RS" sz="1400" cap="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)</a:t>
            </a:r>
          </a:p>
          <a:p>
            <a:pPr algn="r"/>
            <a:r>
              <a:rPr lang="sr-Latn-RS" sz="1400" cap="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Dragan Drača (</a:t>
            </a:r>
            <a:r>
              <a:rPr lang="sr-Latn-RS" sz="1400" cap="all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PwC</a:t>
            </a:r>
            <a:r>
              <a:rPr lang="sr-Latn-RS" sz="1400" cap="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/>
              <a:t>4. </a:t>
            </a:r>
            <a:r>
              <a:rPr lang="sr-Latn-RS" b="1" dirty="0" err="1" smtClean="0"/>
              <a:t>Benefiti</a:t>
            </a:r>
            <a:r>
              <a:rPr lang="sr-Latn-RS" b="1" dirty="0" smtClean="0"/>
              <a:t> za zaposlene</a:t>
            </a:r>
            <a:endParaRPr lang="en-US" b="1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103312" y="2052918"/>
            <a:ext cx="9379631" cy="4173711"/>
          </a:xfrm>
        </p:spPr>
        <p:txBody>
          <a:bodyPr>
            <a:normAutofit fontScale="92500" lnSpcReduction="20000"/>
          </a:bodyPr>
          <a:lstStyle/>
          <a:p>
            <a:r>
              <a:rPr lang="sr-Latn-RS" dirty="0" smtClean="0"/>
              <a:t>Član 14 ZPDG: zaradom se smatraju i primanja u obliku bonova, </a:t>
            </a:r>
            <a:r>
              <a:rPr lang="sr-Latn-RS" dirty="0" err="1" smtClean="0"/>
              <a:t>HoV</a:t>
            </a:r>
            <a:r>
              <a:rPr lang="sr-Latn-RS" dirty="0" smtClean="0"/>
              <a:t>, robe, činjenje i pogodnosti, pokrivanje rashoda</a:t>
            </a:r>
          </a:p>
          <a:p>
            <a:endParaRPr lang="sr-Latn-RS" dirty="0"/>
          </a:p>
          <a:p>
            <a:r>
              <a:rPr lang="sr-Latn-RS" dirty="0" smtClean="0"/>
              <a:t>Problemi:</a:t>
            </a:r>
          </a:p>
          <a:p>
            <a:pPr lvl="1"/>
            <a:r>
              <a:rPr lang="sr-Latn-RS" dirty="0" smtClean="0"/>
              <a:t>Utvrđivanje vrednosti </a:t>
            </a:r>
            <a:r>
              <a:rPr lang="sr-Latn-RS" dirty="0" err="1" smtClean="0"/>
              <a:t>benefita</a:t>
            </a:r>
            <a:r>
              <a:rPr lang="sr-Latn-RS" dirty="0" smtClean="0"/>
              <a:t> (mobilni telefoni i telefonski računi, </a:t>
            </a:r>
            <a:r>
              <a:rPr lang="sr-Latn-RS" dirty="0" smtClean="0"/>
              <a:t>rekreacija i </a:t>
            </a:r>
            <a:r>
              <a:rPr lang="sr-Latn-RS" dirty="0" smtClean="0"/>
              <a:t>dr.) i administriranje</a:t>
            </a:r>
          </a:p>
          <a:p>
            <a:pPr lvl="1"/>
            <a:r>
              <a:rPr lang="sr-Latn-RS" dirty="0" smtClean="0"/>
              <a:t>Zajmovi dati pod povoljnim uslovima (+ zakon o stanovanju</a:t>
            </a:r>
            <a:r>
              <a:rPr lang="sr-Latn-RS" dirty="0" smtClean="0"/>
              <a:t>)</a:t>
            </a:r>
            <a:r>
              <a:rPr lang="en-US" dirty="0" smtClean="0"/>
              <a:t>. </a:t>
            </a:r>
            <a:r>
              <a:rPr lang="sr-Latn-RS" dirty="0" smtClean="0"/>
              <a:t>M</a:t>
            </a:r>
            <a:r>
              <a:rPr lang="en-US" dirty="0" err="1" smtClean="0"/>
              <a:t>i</a:t>
            </a:r>
            <a:r>
              <a:rPr lang="sr-Latn-RS" dirty="0" err="1" smtClean="0"/>
              <a:t>šljenje</a:t>
            </a:r>
            <a:r>
              <a:rPr lang="sr-Latn-RS" dirty="0" smtClean="0"/>
              <a:t> MF da beskamatni zajam nije oporeziv </a:t>
            </a:r>
            <a:r>
              <a:rPr lang="sr-Latn-RS" dirty="0" err="1" smtClean="0"/>
              <a:t>benefit</a:t>
            </a:r>
            <a:r>
              <a:rPr lang="sr-Latn-RS" dirty="0" smtClean="0"/>
              <a:t>?</a:t>
            </a:r>
            <a:endParaRPr lang="sr-Latn-RS" dirty="0" smtClean="0"/>
          </a:p>
          <a:p>
            <a:pPr lvl="1"/>
            <a:r>
              <a:rPr lang="sr-Latn-RS" dirty="0" smtClean="0"/>
              <a:t>Naknada troškova </a:t>
            </a:r>
            <a:r>
              <a:rPr lang="sr-Latn-RS" dirty="0" smtClean="0"/>
              <a:t>prevoza i korišćenje službenih automobila (lizing, prevoz na posao/sa posla)</a:t>
            </a:r>
            <a:endParaRPr lang="sr-Latn-RS" dirty="0" smtClean="0"/>
          </a:p>
          <a:p>
            <a:r>
              <a:rPr lang="sr-Latn-RS" dirty="0" smtClean="0"/>
              <a:t>Komentar:</a:t>
            </a:r>
          </a:p>
          <a:p>
            <a:pPr lvl="1"/>
            <a:r>
              <a:rPr lang="sr-Latn-RS" dirty="0" smtClean="0"/>
              <a:t>Propisati detaljnija pravila</a:t>
            </a:r>
          </a:p>
          <a:p>
            <a:pPr lvl="1"/>
            <a:r>
              <a:rPr lang="sr-Latn-RS" dirty="0" err="1" smtClean="0"/>
              <a:t>Simplikfikacija</a:t>
            </a:r>
            <a:r>
              <a:rPr lang="sr-Latn-RS" dirty="0" smtClean="0"/>
              <a:t> obračuna i evidencije, </a:t>
            </a:r>
            <a:r>
              <a:rPr lang="sr-Latn-RS" dirty="0" err="1" smtClean="0"/>
              <a:t>neoporezivi</a:t>
            </a:r>
            <a:r>
              <a:rPr lang="sr-Latn-RS" dirty="0" smtClean="0"/>
              <a:t> minimumi</a:t>
            </a:r>
          </a:p>
        </p:txBody>
      </p:sp>
    </p:spTree>
    <p:extLst>
      <p:ext uri="{BB962C8B-B14F-4D97-AF65-F5344CB8AC3E}">
        <p14:creationId xmlns:p14="http://schemas.microsoft.com/office/powerpoint/2010/main" val="265655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/>
              <a:t>5. Kapitalni dobici</a:t>
            </a:r>
            <a:endParaRPr lang="en-US" b="1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103311" y="2052918"/>
            <a:ext cx="10141632" cy="4358768"/>
          </a:xfrm>
        </p:spPr>
        <p:txBody>
          <a:bodyPr>
            <a:normAutofit fontScale="85000" lnSpcReduction="10000"/>
          </a:bodyPr>
          <a:lstStyle/>
          <a:p>
            <a:r>
              <a:rPr lang="sr-Latn-RS" dirty="0" smtClean="0"/>
              <a:t>Član 73: kapitalni dobitak od prodaje akcija i udela = prodajna cena – nabavna cena</a:t>
            </a:r>
          </a:p>
          <a:p>
            <a:r>
              <a:rPr lang="sr-Latn-RS" dirty="0" smtClean="0"/>
              <a:t>Problemi: </a:t>
            </a:r>
          </a:p>
          <a:p>
            <a:pPr lvl="1"/>
            <a:r>
              <a:rPr lang="sr-Latn-RS" dirty="0" smtClean="0"/>
              <a:t>Nepriznati troškovi provizija banke i brokera</a:t>
            </a:r>
          </a:p>
          <a:p>
            <a:pPr lvl="1"/>
            <a:r>
              <a:rPr lang="sr-Latn-RS" dirty="0" smtClean="0"/>
              <a:t>Kupovina istih akcija po različitim cenama</a:t>
            </a:r>
          </a:p>
          <a:p>
            <a:pPr lvl="1"/>
            <a:r>
              <a:rPr lang="sr-Latn-RS" dirty="0" smtClean="0"/>
              <a:t>Šta je dokumentovana nabavna cena akcija stečenih po osnovu plana nagrađivanja zaposlenih?</a:t>
            </a:r>
          </a:p>
          <a:p>
            <a:r>
              <a:rPr lang="sr-Latn-RS" dirty="0" smtClean="0"/>
              <a:t>Komentar: troškovi provizija su nastali da bi se ostvario dohodak</a:t>
            </a:r>
          </a:p>
          <a:p>
            <a:r>
              <a:rPr lang="sr-Latn-RS" dirty="0" smtClean="0"/>
              <a:t>Primer:</a:t>
            </a:r>
          </a:p>
          <a:p>
            <a:pPr marL="457200" lvl="1" indent="0">
              <a:buNone/>
            </a:pPr>
            <a:r>
              <a:rPr lang="sr-Latn-RS" dirty="0" smtClean="0"/>
              <a:t>Nabavna cena = EUR 100</a:t>
            </a:r>
          </a:p>
          <a:p>
            <a:pPr marL="457200" lvl="1" indent="0">
              <a:buNone/>
            </a:pPr>
            <a:r>
              <a:rPr lang="sr-Latn-RS" dirty="0" smtClean="0"/>
              <a:t>Usluga brokera (2% po transakciji) = EUR 2</a:t>
            </a:r>
          </a:p>
          <a:p>
            <a:pPr marL="457200" lvl="1" indent="0">
              <a:buNone/>
            </a:pPr>
            <a:r>
              <a:rPr lang="sr-Latn-RS" u="sng" dirty="0" smtClean="0"/>
              <a:t>Prodajna cena = EUR 105</a:t>
            </a:r>
          </a:p>
          <a:p>
            <a:pPr marL="457200" lvl="1" indent="0">
              <a:buNone/>
            </a:pPr>
            <a:r>
              <a:rPr lang="sr-Latn-RS" dirty="0" smtClean="0"/>
              <a:t>Ekonomski dobitak = EUR 1 = (105 – 2) – (100 + 2)</a:t>
            </a:r>
          </a:p>
          <a:p>
            <a:pPr marL="457200" lvl="1" indent="0">
              <a:buNone/>
            </a:pPr>
            <a:r>
              <a:rPr lang="sr-Latn-RS" dirty="0" smtClean="0"/>
              <a:t>Oporeziv dobitak = EUR 5 (105 – 100)</a:t>
            </a:r>
          </a:p>
        </p:txBody>
      </p:sp>
    </p:spTree>
    <p:extLst>
      <p:ext uri="{BB962C8B-B14F-4D97-AF65-F5344CB8AC3E}">
        <p14:creationId xmlns:p14="http://schemas.microsoft.com/office/powerpoint/2010/main" val="150152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/>
              <a:t>6. Godišnji porez – lični odbitak</a:t>
            </a:r>
            <a:endParaRPr lang="en-US" b="1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103312" y="2052918"/>
            <a:ext cx="9379631" cy="4173711"/>
          </a:xfrm>
        </p:spPr>
        <p:txBody>
          <a:bodyPr>
            <a:normAutofit lnSpcReduction="10000"/>
          </a:bodyPr>
          <a:lstStyle/>
          <a:p>
            <a:r>
              <a:rPr lang="sr-Latn-RS" dirty="0" smtClean="0"/>
              <a:t>Član 88: lični odbitak za izdržavanog člana porodice je 40% prosečne godišnje zarade (RSD 114k)</a:t>
            </a:r>
            <a:endParaRPr lang="sr-Latn-RS" dirty="0"/>
          </a:p>
          <a:p>
            <a:endParaRPr lang="sr-Latn-RS" dirty="0" smtClean="0"/>
          </a:p>
          <a:p>
            <a:r>
              <a:rPr lang="sr-Latn-RS" dirty="0" smtClean="0"/>
              <a:t>Problem: stav MF i PU je da se računa srazmerno broju dana u godini – mišljenje MF iz 2009. godine i interno </a:t>
            </a:r>
            <a:r>
              <a:rPr lang="sr-Latn-RS" dirty="0" err="1" smtClean="0"/>
              <a:t>upustvo</a:t>
            </a:r>
            <a:r>
              <a:rPr lang="sr-Latn-RS" dirty="0" smtClean="0"/>
              <a:t> PU</a:t>
            </a:r>
          </a:p>
          <a:p>
            <a:endParaRPr lang="sr-Latn-RS" dirty="0"/>
          </a:p>
          <a:p>
            <a:r>
              <a:rPr lang="sr-Latn-RS" dirty="0" smtClean="0"/>
              <a:t>Komentar: nema zakonskog osnova za takvo tumačenje</a:t>
            </a:r>
          </a:p>
          <a:p>
            <a:pPr lvl="1"/>
            <a:r>
              <a:rPr lang="sr-Latn-RS" dirty="0" smtClean="0"/>
              <a:t>ZPDG ne predviđa srazmerno računanje</a:t>
            </a:r>
          </a:p>
          <a:p>
            <a:pPr lvl="1"/>
            <a:r>
              <a:rPr lang="sr-Latn-RS" dirty="0" smtClean="0"/>
              <a:t>Mišljenje MF nema utemeljenje na zakonu</a:t>
            </a:r>
          </a:p>
          <a:p>
            <a:pPr lvl="1"/>
            <a:r>
              <a:rPr lang="sr-Latn-RS" dirty="0" smtClean="0"/>
              <a:t>Zakon o budžetskom sistemu: poreska osnovica, stopa i oslobođenja se utvrđuju isključivo poreskim zakonom, ne podzakonskim aktima ili mišljenjima</a:t>
            </a:r>
          </a:p>
        </p:txBody>
      </p:sp>
    </p:spTree>
    <p:extLst>
      <p:ext uri="{BB962C8B-B14F-4D97-AF65-F5344CB8AC3E}">
        <p14:creationId xmlns:p14="http://schemas.microsoft.com/office/powerpoint/2010/main" val="356496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/>
              <a:t>7. Ostale teme</a:t>
            </a:r>
            <a:endParaRPr lang="en-US" b="1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103312" y="2052918"/>
            <a:ext cx="9379631" cy="4173711"/>
          </a:xfrm>
        </p:spPr>
        <p:txBody>
          <a:bodyPr>
            <a:normAutofit/>
          </a:bodyPr>
          <a:lstStyle/>
          <a:p>
            <a:r>
              <a:rPr lang="sr-Latn-RS" dirty="0" smtClean="0"/>
              <a:t>Isplata licu koje nije zaposleno kod </a:t>
            </a:r>
            <a:r>
              <a:rPr lang="sr-Latn-RS" dirty="0" err="1" smtClean="0"/>
              <a:t>isplatioca</a:t>
            </a:r>
            <a:r>
              <a:rPr lang="sr-Latn-RS" dirty="0" smtClean="0"/>
              <a:t>:</a:t>
            </a:r>
          </a:p>
          <a:p>
            <a:pPr lvl="1"/>
            <a:r>
              <a:rPr lang="sr-Latn-RS" dirty="0" smtClean="0"/>
              <a:t>Naknada troškova godišnjeg odmora licu koje je raskinulo ugovor o radu</a:t>
            </a:r>
          </a:p>
          <a:p>
            <a:pPr lvl="1"/>
            <a:r>
              <a:rPr lang="sr-Latn-RS" dirty="0" smtClean="0"/>
              <a:t>Strana lica koja su zaposlena kod </a:t>
            </a:r>
            <a:r>
              <a:rPr lang="sr-Latn-RS" dirty="0" err="1" smtClean="0"/>
              <a:t>pružaoca</a:t>
            </a:r>
            <a:r>
              <a:rPr lang="sr-Latn-RS" dirty="0" smtClean="0"/>
              <a:t> usluga (hotel, prevoz </a:t>
            </a:r>
            <a:r>
              <a:rPr lang="sr-Latn-RS" dirty="0" err="1" smtClean="0"/>
              <a:t>itd</a:t>
            </a:r>
            <a:r>
              <a:rPr lang="sr-Latn-RS" dirty="0" smtClean="0"/>
              <a:t>)</a:t>
            </a:r>
          </a:p>
          <a:p>
            <a:r>
              <a:rPr lang="sr-Latn-RS" dirty="0" smtClean="0"/>
              <a:t>Domaća lica zaposlena kod inostranog poslodavca, koja žive i rade u Srbiji – doprinosi</a:t>
            </a:r>
          </a:p>
        </p:txBody>
      </p:sp>
    </p:spTree>
    <p:extLst>
      <p:ext uri="{BB962C8B-B14F-4D97-AF65-F5344CB8AC3E}">
        <p14:creationId xmlns:p14="http://schemas.microsoft.com/office/powerpoint/2010/main" val="341620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Diskusija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5403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/>
              <a:t>1. Poreski kredit za porez plaćen u inostranstvu </a:t>
            </a:r>
            <a:endParaRPr lang="en-US" b="1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103312" y="2052918"/>
            <a:ext cx="9379631" cy="4173711"/>
          </a:xfrm>
        </p:spPr>
        <p:txBody>
          <a:bodyPr>
            <a:normAutofit lnSpcReduction="10000"/>
          </a:bodyPr>
          <a:lstStyle/>
          <a:p>
            <a:r>
              <a:rPr lang="sr-Latn-RS" dirty="0" smtClean="0"/>
              <a:t>Član 12 ZPDG: </a:t>
            </a:r>
          </a:p>
          <a:p>
            <a:pPr lvl="1"/>
            <a:r>
              <a:rPr lang="sr-Latn-RS" dirty="0" smtClean="0"/>
              <a:t>Poreski kredit se daje:</a:t>
            </a:r>
          </a:p>
          <a:p>
            <a:pPr lvl="2"/>
            <a:r>
              <a:rPr lang="sr-Latn-RS" dirty="0" smtClean="0"/>
              <a:t>Rezidentu</a:t>
            </a:r>
          </a:p>
          <a:p>
            <a:pPr lvl="2"/>
            <a:r>
              <a:rPr lang="sr-Latn-RS" dirty="0" smtClean="0"/>
              <a:t>Za dohodak ostvaren u drugoj državi, na koji se plaća porez u drugoj državi</a:t>
            </a:r>
          </a:p>
          <a:p>
            <a:pPr lvl="2"/>
            <a:r>
              <a:rPr lang="sr-Latn-RS" dirty="0" smtClean="0"/>
              <a:t>Do visine poreza koji bi bio plaćen u Srbiji</a:t>
            </a:r>
          </a:p>
          <a:p>
            <a:r>
              <a:rPr lang="sr-Latn-RS" dirty="0" smtClean="0"/>
              <a:t>Član 22/23/24 DTT (sporazuma o izbegavanju dvostrukog oporezivanja):</a:t>
            </a:r>
          </a:p>
          <a:p>
            <a:pPr lvl="1"/>
            <a:r>
              <a:rPr lang="sr-Latn-RS" dirty="0" smtClean="0"/>
              <a:t>Poreski kredit ili poresko oslobođenje</a:t>
            </a:r>
          </a:p>
          <a:p>
            <a:pPr lvl="1"/>
            <a:endParaRPr lang="sr-Latn-RS" dirty="0"/>
          </a:p>
          <a:p>
            <a:r>
              <a:rPr lang="sr-Latn-RS" b="1" dirty="0" smtClean="0"/>
              <a:t>Pitanja:</a:t>
            </a:r>
          </a:p>
          <a:p>
            <a:pPr lvl="1"/>
            <a:r>
              <a:rPr lang="sr-Latn-RS" b="1" dirty="0" smtClean="0"/>
              <a:t>Da li se i kako primenjuje na godišnji porez na dohodak građana?</a:t>
            </a:r>
          </a:p>
          <a:p>
            <a:pPr lvl="1"/>
            <a:r>
              <a:rPr lang="sr-Latn-RS" b="1" dirty="0"/>
              <a:t>Vremensko </a:t>
            </a:r>
            <a:r>
              <a:rPr lang="sr-Latn-RS" b="1" dirty="0" err="1" smtClean="0"/>
              <a:t>nepo</a:t>
            </a:r>
            <a:r>
              <a:rPr lang="en-US" b="1" dirty="0" err="1" smtClean="0"/>
              <a:t>dudaranje</a:t>
            </a:r>
            <a:r>
              <a:rPr lang="sr-Latn-RS" b="1" dirty="0" smtClean="0"/>
              <a:t> </a:t>
            </a:r>
            <a:r>
              <a:rPr lang="sr-Latn-RS" b="1" dirty="0"/>
              <a:t>i dokumentacija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1. Poreski kredit – godišnji porez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103312" y="2052918"/>
            <a:ext cx="9379631" cy="4554711"/>
          </a:xfrm>
        </p:spPr>
        <p:txBody>
          <a:bodyPr>
            <a:normAutofit/>
          </a:bodyPr>
          <a:lstStyle/>
          <a:p>
            <a:r>
              <a:rPr lang="sr-Latn-RS" dirty="0" smtClean="0"/>
              <a:t>Godišnji porez na dohodak građana:</a:t>
            </a:r>
          </a:p>
          <a:p>
            <a:pPr lvl="1"/>
            <a:r>
              <a:rPr lang="sr-Latn-RS" dirty="0" smtClean="0"/>
              <a:t>Član 87 ZPDG propisuje umanjenje poreske osnovice</a:t>
            </a:r>
          </a:p>
          <a:p>
            <a:pPr lvl="1"/>
            <a:r>
              <a:rPr lang="sr-Latn-RS" dirty="0" err="1" smtClean="0"/>
              <a:t>Miljšenje</a:t>
            </a:r>
            <a:r>
              <a:rPr lang="sr-Latn-RS" dirty="0" smtClean="0"/>
              <a:t> </a:t>
            </a:r>
            <a:r>
              <a:rPr lang="sr-Latn-RS" dirty="0"/>
              <a:t>MF iz 2010 – ignoriše član 12</a:t>
            </a:r>
          </a:p>
          <a:p>
            <a:pPr lvl="1"/>
            <a:r>
              <a:rPr lang="sr-Latn-RS" dirty="0" smtClean="0"/>
              <a:t>Ne postoji polje za poreski kredit u poreskoj prijavi</a:t>
            </a:r>
          </a:p>
          <a:p>
            <a:pPr lvl="1"/>
            <a:endParaRPr lang="sr-Latn-RS" dirty="0" smtClean="0"/>
          </a:p>
          <a:p>
            <a:r>
              <a:rPr lang="sr-Latn-RS" dirty="0" smtClean="0"/>
              <a:t>Komentar:</a:t>
            </a:r>
          </a:p>
          <a:p>
            <a:pPr lvl="1"/>
            <a:r>
              <a:rPr lang="sr-Latn-RS" dirty="0" smtClean="0"/>
              <a:t>Član 12 se primenjuje i na godišnji porez</a:t>
            </a:r>
          </a:p>
          <a:p>
            <a:pPr lvl="1"/>
            <a:r>
              <a:rPr lang="sr-Latn-RS" dirty="0" smtClean="0"/>
              <a:t>Neposredna primena potvrđenih međunarodnih sporazuma – DTT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265229" y="2351314"/>
            <a:ext cx="751114" cy="139337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200" dirty="0" smtClean="0"/>
              <a:t>Ino-porez</a:t>
            </a:r>
            <a:endParaRPr lang="en-GB" sz="1200" dirty="0"/>
          </a:p>
        </p:txBody>
      </p:sp>
      <p:sp>
        <p:nvSpPr>
          <p:cNvPr id="5" name="Rectangle 4"/>
          <p:cNvSpPr/>
          <p:nvPr/>
        </p:nvSpPr>
        <p:spPr>
          <a:xfrm>
            <a:off x="10265229" y="3782785"/>
            <a:ext cx="751114" cy="139337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200" dirty="0" smtClean="0">
                <a:solidFill>
                  <a:schemeClr val="bg1"/>
                </a:solidFill>
              </a:rPr>
              <a:t>Neto zarada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25201" y="2351314"/>
            <a:ext cx="751114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200" dirty="0" smtClean="0"/>
              <a:t>Porez na zarade</a:t>
            </a:r>
            <a:endParaRPr lang="en-GB" sz="1200" dirty="0"/>
          </a:p>
        </p:txBody>
      </p:sp>
      <p:sp>
        <p:nvSpPr>
          <p:cNvPr id="7" name="Rectangle 6"/>
          <p:cNvSpPr/>
          <p:nvPr/>
        </p:nvSpPr>
        <p:spPr>
          <a:xfrm>
            <a:off x="11125201" y="3086099"/>
            <a:ext cx="751114" cy="974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200" dirty="0" smtClean="0"/>
              <a:t>God. porez</a:t>
            </a:r>
            <a:endParaRPr lang="en-GB" sz="1200" dirty="0"/>
          </a:p>
        </p:txBody>
      </p:sp>
      <p:sp>
        <p:nvSpPr>
          <p:cNvPr id="8" name="Rectangle 7"/>
          <p:cNvSpPr/>
          <p:nvPr/>
        </p:nvSpPr>
        <p:spPr>
          <a:xfrm>
            <a:off x="11125201" y="4109356"/>
            <a:ext cx="751114" cy="106680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200" dirty="0" smtClean="0">
                <a:solidFill>
                  <a:schemeClr val="bg1"/>
                </a:solidFill>
              </a:rPr>
              <a:t>Neto zarada</a:t>
            </a:r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61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1. Poreski kredit – dokumentacija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103312" y="2052918"/>
            <a:ext cx="9379631" cy="4554711"/>
          </a:xfrm>
        </p:spPr>
        <p:txBody>
          <a:bodyPr>
            <a:normAutofit lnSpcReduction="10000"/>
          </a:bodyPr>
          <a:lstStyle/>
          <a:p>
            <a:r>
              <a:rPr lang="sr-Latn-RS" dirty="0" smtClean="0"/>
              <a:t>Vremensko nepoklapanje:</a:t>
            </a:r>
          </a:p>
          <a:p>
            <a:pPr lvl="1"/>
            <a:r>
              <a:rPr lang="sr-Latn-RS" dirty="0" err="1" smtClean="0"/>
              <a:t>Cedularni</a:t>
            </a:r>
            <a:r>
              <a:rPr lang="sr-Latn-RS" dirty="0" smtClean="0"/>
              <a:t> </a:t>
            </a:r>
            <a:r>
              <a:rPr lang="sr-Latn-RS" dirty="0" err="1" smtClean="0"/>
              <a:t>vs</a:t>
            </a:r>
            <a:r>
              <a:rPr lang="sr-Latn-RS" dirty="0" smtClean="0"/>
              <a:t> sintetički porez</a:t>
            </a:r>
          </a:p>
          <a:p>
            <a:pPr lvl="2"/>
            <a:r>
              <a:rPr lang="sr-Latn-RS" dirty="0" smtClean="0"/>
              <a:t>Srpski porez na zarade se plaća u trenutku isplate prihoda</a:t>
            </a:r>
          </a:p>
          <a:p>
            <a:pPr lvl="2"/>
            <a:r>
              <a:rPr lang="sr-Latn-RS" dirty="0" smtClean="0"/>
              <a:t>Inostrani porez se konačno utvrđuje tek posle kraja fiskalne godine, PAYE nije priznat u Srbiji</a:t>
            </a:r>
          </a:p>
          <a:p>
            <a:r>
              <a:rPr lang="sr-Latn-RS" dirty="0"/>
              <a:t>Ne postoji polje u poreskoj prijavi za zarade</a:t>
            </a:r>
          </a:p>
          <a:p>
            <a:r>
              <a:rPr lang="sr-Latn-RS" dirty="0" smtClean="0"/>
              <a:t>Dokumentacija:</a:t>
            </a:r>
          </a:p>
          <a:p>
            <a:pPr lvl="1"/>
            <a:r>
              <a:rPr lang="sr-Latn-RS" dirty="0" smtClean="0"/>
              <a:t>Potvrda </a:t>
            </a:r>
            <a:r>
              <a:rPr lang="sr-Latn-RS" dirty="0"/>
              <a:t>o plaćenom porezu u inostranstvu se može dobiti </a:t>
            </a:r>
            <a:r>
              <a:rPr lang="sr-Latn-RS" dirty="0" smtClean="0"/>
              <a:t>tek po </a:t>
            </a:r>
            <a:r>
              <a:rPr lang="sr-Latn-RS" dirty="0"/>
              <a:t>dobijanju rešenja </a:t>
            </a:r>
          </a:p>
          <a:p>
            <a:pPr lvl="1"/>
            <a:r>
              <a:rPr lang="sr-Latn-RS" dirty="0" smtClean="0"/>
              <a:t>Overen prevod platnog listića od strane sudskog tumača?</a:t>
            </a:r>
            <a:endParaRPr lang="en-US" dirty="0" smtClean="0"/>
          </a:p>
          <a:p>
            <a:r>
              <a:rPr lang="sr-Latn-RS" dirty="0" smtClean="0"/>
              <a:t>Praksa u obrnutoj situaciji:</a:t>
            </a:r>
            <a:endParaRPr lang="en-US" dirty="0" smtClean="0"/>
          </a:p>
          <a:p>
            <a:pPr lvl="1"/>
            <a:r>
              <a:rPr lang="sr-Latn-RS" dirty="0" smtClean="0"/>
              <a:t>Poteškoće u dobijanju potvrde o visini poreza plaćenog na zarade u Srbiji</a:t>
            </a:r>
          </a:p>
        </p:txBody>
      </p:sp>
    </p:spTree>
    <p:extLst>
      <p:ext uri="{BB962C8B-B14F-4D97-AF65-F5344CB8AC3E}">
        <p14:creationId xmlns:p14="http://schemas.microsoft.com/office/powerpoint/2010/main" val="304379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/>
              <a:t>2. Ugovori o upućivanju zaposlenih (</a:t>
            </a:r>
            <a:r>
              <a:rPr lang="sr-Latn-RS" b="1" dirty="0" err="1" smtClean="0"/>
              <a:t>supply</a:t>
            </a:r>
            <a:r>
              <a:rPr lang="sr-Latn-RS" b="1" dirty="0" smtClean="0"/>
              <a:t> </a:t>
            </a:r>
            <a:r>
              <a:rPr lang="sr-Latn-RS" b="1" dirty="0" err="1" smtClean="0"/>
              <a:t>of</a:t>
            </a:r>
            <a:r>
              <a:rPr lang="sr-Latn-RS" b="1" dirty="0" smtClean="0"/>
              <a:t> </a:t>
            </a:r>
            <a:r>
              <a:rPr lang="sr-Latn-RS" b="1" dirty="0" err="1" smtClean="0"/>
              <a:t>staff</a:t>
            </a:r>
            <a:r>
              <a:rPr lang="sr-Latn-RS" b="1" dirty="0" smtClean="0"/>
              <a:t>)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741714" y="2841172"/>
            <a:ext cx="1752600" cy="88174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Kompanija A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7696199" y="2841171"/>
            <a:ext cx="1752600" cy="88174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Kompanija B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607936" y="1981201"/>
            <a:ext cx="0" cy="414745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83783" y="1981201"/>
            <a:ext cx="925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Srbija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751245" y="1981201"/>
            <a:ext cx="1629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inostranstvo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4145851" y="3483429"/>
            <a:ext cx="2855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Naknada za usluge </a:t>
            </a:r>
          </a:p>
          <a:p>
            <a:r>
              <a:rPr lang="sr-Latn-RS" dirty="0" smtClean="0"/>
              <a:t>(upućivanje zaposlenih)</a:t>
            </a:r>
            <a:endParaRPr lang="en-GB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931536" y="3390899"/>
            <a:ext cx="33528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2305049" y="4822370"/>
            <a:ext cx="625929" cy="4898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000" dirty="0" smtClean="0">
                <a:solidFill>
                  <a:schemeClr val="bg1"/>
                </a:solidFill>
              </a:rPr>
              <a:t>Lice B</a:t>
            </a:r>
            <a:endParaRPr lang="en-GB" sz="1000" dirty="0">
              <a:solidFill>
                <a:schemeClr val="bg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2618014" y="3929743"/>
            <a:ext cx="0" cy="7511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669692" y="4279259"/>
            <a:ext cx="925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Rad</a:t>
            </a:r>
            <a:endParaRPr lang="en-GB" dirty="0"/>
          </a:p>
        </p:txBody>
      </p:sp>
      <p:cxnSp>
        <p:nvCxnSpPr>
          <p:cNvPr id="22" name="Curved Connector 21"/>
          <p:cNvCxnSpPr/>
          <p:nvPr/>
        </p:nvCxnSpPr>
        <p:spPr>
          <a:xfrm rot="5400000">
            <a:off x="5079052" y="1830837"/>
            <a:ext cx="1344385" cy="5295899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306535" y="5230338"/>
            <a:ext cx="1277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Zarada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870091" y="5805492"/>
            <a:ext cx="61912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Naknada za usluge:</a:t>
            </a:r>
          </a:p>
          <a:p>
            <a:r>
              <a:rPr lang="sr-Latn-RS" dirty="0" smtClean="0"/>
              <a:t>(troškovi zarada i drugi povezani troškovi) + marža (%)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24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2</a:t>
            </a:r>
            <a:r>
              <a:rPr lang="sr-Latn-RS" dirty="0" smtClean="0"/>
              <a:t>. Upućivanje zaposlenih u Srbiju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103312" y="2052918"/>
            <a:ext cx="9379631" cy="4554711"/>
          </a:xfrm>
        </p:spPr>
        <p:txBody>
          <a:bodyPr>
            <a:normAutofit fontScale="92500"/>
          </a:bodyPr>
          <a:lstStyle/>
          <a:p>
            <a:r>
              <a:rPr lang="sr-Latn-RS" dirty="0" smtClean="0"/>
              <a:t>Problemi:</a:t>
            </a:r>
          </a:p>
          <a:p>
            <a:pPr lvl="1"/>
            <a:r>
              <a:rPr lang="sr-Latn-RS" dirty="0" smtClean="0"/>
              <a:t>Da li je Kompanija A dužna da plaća porez na dohodak građana za lice B? </a:t>
            </a:r>
          </a:p>
          <a:p>
            <a:pPr lvl="1"/>
            <a:r>
              <a:rPr lang="sr-Latn-RS" dirty="0" smtClean="0"/>
              <a:t>Ne postoji mogućnost da se plate doprinosi za obavezno socijalno osiguranje</a:t>
            </a:r>
          </a:p>
          <a:p>
            <a:pPr lvl="1"/>
            <a:r>
              <a:rPr lang="sr-Latn-RS" dirty="0" smtClean="0"/>
              <a:t>Oporezivanje naknade troškova (smeštaj, ishrana i dr.)</a:t>
            </a:r>
          </a:p>
          <a:p>
            <a:pPr lvl="1"/>
            <a:endParaRPr lang="sr-Latn-RS" dirty="0"/>
          </a:p>
          <a:p>
            <a:r>
              <a:rPr lang="sr-Latn-RS" dirty="0" smtClean="0"/>
              <a:t>Komentari:</a:t>
            </a:r>
          </a:p>
          <a:p>
            <a:pPr lvl="1"/>
            <a:r>
              <a:rPr lang="sr-Latn-RS" dirty="0" smtClean="0"/>
              <a:t>Srbija kao zemlja izvora ima pravo da oporezuje zarade za rad u Srbiji</a:t>
            </a:r>
          </a:p>
          <a:p>
            <a:pPr lvl="1"/>
            <a:r>
              <a:rPr lang="sr-Latn-RS" dirty="0" smtClean="0"/>
              <a:t>Lice je dužno da samo podnese poresku prijavu</a:t>
            </a:r>
          </a:p>
          <a:p>
            <a:pPr lvl="1"/>
            <a:r>
              <a:rPr lang="sr-Latn-RS" dirty="0" smtClean="0"/>
              <a:t>DTT: ne plaća se porez u Srbiji ako je lice poreski rezident druge države i provede manje od 183 dana u 12 meseci u Srbiji</a:t>
            </a:r>
            <a:endParaRPr lang="sr-Latn-RS" dirty="0"/>
          </a:p>
          <a:p>
            <a:pPr lvl="1"/>
            <a:r>
              <a:rPr lang="sr-Latn-RS" dirty="0" smtClean="0"/>
              <a:t>Konvencija o socijalnom osiguranju sa drugom državom</a:t>
            </a:r>
          </a:p>
          <a:p>
            <a:pPr lvl="1"/>
            <a:r>
              <a:rPr lang="sr-Latn-RS" dirty="0" smtClean="0"/>
              <a:t>Naknada troškova je deo naknade za primljene usluge</a:t>
            </a:r>
          </a:p>
        </p:txBody>
      </p:sp>
    </p:spTree>
    <p:extLst>
      <p:ext uri="{BB962C8B-B14F-4D97-AF65-F5344CB8AC3E}">
        <p14:creationId xmlns:p14="http://schemas.microsoft.com/office/powerpoint/2010/main" val="214156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2</a:t>
            </a:r>
            <a:r>
              <a:rPr lang="sr-Latn-RS" dirty="0" smtClean="0"/>
              <a:t>. Upućivanje zaposlenih iz Srbije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103312" y="2052918"/>
            <a:ext cx="9379631" cy="4554711"/>
          </a:xfrm>
        </p:spPr>
        <p:txBody>
          <a:bodyPr>
            <a:normAutofit/>
          </a:bodyPr>
          <a:lstStyle/>
          <a:p>
            <a:r>
              <a:rPr lang="sr-Latn-RS" dirty="0" smtClean="0"/>
              <a:t>Problemi:</a:t>
            </a:r>
          </a:p>
          <a:p>
            <a:pPr lvl="1"/>
            <a:r>
              <a:rPr lang="sr-Latn-RS" dirty="0" smtClean="0"/>
              <a:t>Definicija upućenog zaposlenog</a:t>
            </a:r>
          </a:p>
          <a:p>
            <a:pPr lvl="1"/>
            <a:r>
              <a:rPr lang="sr-Latn-RS" dirty="0" smtClean="0"/>
              <a:t>Oporezivanje naknade troškova (smeštaj, ishrana i dr.)</a:t>
            </a:r>
          </a:p>
          <a:p>
            <a:pPr lvl="1"/>
            <a:endParaRPr lang="sr-Latn-RS" dirty="0"/>
          </a:p>
          <a:p>
            <a:r>
              <a:rPr lang="sr-Latn-RS" dirty="0" smtClean="0"/>
              <a:t>Komentari:</a:t>
            </a:r>
          </a:p>
          <a:p>
            <a:pPr lvl="1"/>
            <a:r>
              <a:rPr lang="sr-Latn-RS" dirty="0" smtClean="0"/>
              <a:t>DTT: ne plaća se porez u Srbiji ako je lice poreski rezident druge države i provede manje od 183 dana u 12 meseci u Srbiji</a:t>
            </a:r>
          </a:p>
          <a:p>
            <a:pPr lvl="1"/>
            <a:r>
              <a:rPr lang="sr-Latn-RS" dirty="0" smtClean="0"/>
              <a:t>Srbija kao zemlja izvora treba da primeni poreski kredit ili izuzimanje od oporezivanja</a:t>
            </a:r>
          </a:p>
          <a:p>
            <a:pPr lvl="1"/>
            <a:r>
              <a:rPr lang="sr-Latn-RS" dirty="0" smtClean="0"/>
              <a:t>Lice je dužno da samo podnese poresku prijavu za prihod ostvaren od inostranog </a:t>
            </a:r>
            <a:r>
              <a:rPr lang="sr-Latn-RS" dirty="0" err="1" smtClean="0"/>
              <a:t>isplatioca</a:t>
            </a:r>
            <a:r>
              <a:rPr lang="sr-Latn-RS" dirty="0" smtClean="0"/>
              <a:t>? Koji su to prihodi?</a:t>
            </a:r>
          </a:p>
          <a:p>
            <a:pPr lvl="1"/>
            <a:r>
              <a:rPr lang="sr-Latn-RS" dirty="0" smtClean="0"/>
              <a:t>Naknada troškova je deo naknade za primljene usluge</a:t>
            </a:r>
          </a:p>
        </p:txBody>
      </p:sp>
    </p:spTree>
    <p:extLst>
      <p:ext uri="{BB962C8B-B14F-4D97-AF65-F5344CB8AC3E}">
        <p14:creationId xmlns:p14="http://schemas.microsoft.com/office/powerpoint/2010/main" val="344142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/>
              <a:t>3. Planovi nagrađivanja akcijama</a:t>
            </a:r>
            <a:endParaRPr lang="en-US" b="1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103312" y="2052918"/>
            <a:ext cx="9379631" cy="4173711"/>
          </a:xfrm>
        </p:spPr>
        <p:txBody>
          <a:bodyPr>
            <a:normAutofit lnSpcReduction="10000"/>
          </a:bodyPr>
          <a:lstStyle/>
          <a:p>
            <a:r>
              <a:rPr lang="sr-Latn-RS" dirty="0" smtClean="0"/>
              <a:t>Planovi nagrađivanja zaposlenih akcijama:</a:t>
            </a:r>
          </a:p>
          <a:p>
            <a:pPr lvl="1"/>
            <a:r>
              <a:rPr lang="sr-Latn-RS" dirty="0" smtClean="0"/>
              <a:t>Davanje akcija bez naknade</a:t>
            </a:r>
          </a:p>
          <a:p>
            <a:pPr lvl="1"/>
            <a:r>
              <a:rPr lang="sr-Latn-RS" dirty="0" smtClean="0"/>
              <a:t>Prodaja akcija po ceni ispod tržišne</a:t>
            </a:r>
          </a:p>
          <a:p>
            <a:pPr lvl="1"/>
            <a:r>
              <a:rPr lang="sr-Latn-RS" dirty="0" smtClean="0"/>
              <a:t>Opcije za kupovinu akcija</a:t>
            </a:r>
          </a:p>
          <a:p>
            <a:endParaRPr lang="sr-Latn-RS" dirty="0"/>
          </a:p>
          <a:p>
            <a:r>
              <a:rPr lang="sr-Latn-RS" dirty="0" smtClean="0"/>
              <a:t>Član 14. stav 3. ZPDG: </a:t>
            </a:r>
          </a:p>
          <a:p>
            <a:pPr lvl="1"/>
            <a:r>
              <a:rPr lang="sr-Latn-RS" dirty="0" smtClean="0"/>
              <a:t>Hartije koje se dobiju od poslodavca ili sa njim povezanog lica se smatraju zaradom</a:t>
            </a:r>
          </a:p>
          <a:p>
            <a:pPr lvl="1"/>
            <a:r>
              <a:rPr lang="sr-Latn-RS" dirty="0" smtClean="0"/>
              <a:t>Nastanak poreske obaveze: </a:t>
            </a:r>
          </a:p>
          <a:p>
            <a:pPr lvl="2"/>
            <a:r>
              <a:rPr lang="sr-Latn-RS" dirty="0" smtClean="0"/>
              <a:t>kada zaposleni stekne pravo vlasništva/raspolaganja akcijama, ili</a:t>
            </a:r>
          </a:p>
          <a:p>
            <a:pPr lvl="2"/>
            <a:r>
              <a:rPr lang="sr-Latn-RS" dirty="0" smtClean="0"/>
              <a:t>kada se prizna rashod u poslovnim knjigama ako trošak snosi lokalni poslodavac</a:t>
            </a:r>
          </a:p>
        </p:txBody>
      </p:sp>
    </p:spTree>
    <p:extLst>
      <p:ext uri="{BB962C8B-B14F-4D97-AF65-F5344CB8AC3E}">
        <p14:creationId xmlns:p14="http://schemas.microsoft.com/office/powerpoint/2010/main" val="231470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3</a:t>
            </a:r>
            <a:r>
              <a:rPr lang="sr-Latn-RS" dirty="0" smtClean="0"/>
              <a:t>. Planovi nagrađivanja akcijama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393251" y="1623972"/>
            <a:ext cx="1752600" cy="88174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Kompanija A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393251" y="4185628"/>
            <a:ext cx="1752600" cy="88174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Kompanija B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00075" y="3370520"/>
            <a:ext cx="4758850" cy="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46111" y="3497975"/>
            <a:ext cx="925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Srbija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46111" y="2848539"/>
            <a:ext cx="1629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inostranstvo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4294133" y="5892685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Akcije</a:t>
            </a:r>
            <a:endParaRPr lang="en-GB" dirty="0"/>
          </a:p>
        </p:txBody>
      </p:sp>
      <p:sp>
        <p:nvSpPr>
          <p:cNvPr id="17" name="Oval 16"/>
          <p:cNvSpPr/>
          <p:nvPr/>
        </p:nvSpPr>
        <p:spPr>
          <a:xfrm>
            <a:off x="2956586" y="5805492"/>
            <a:ext cx="625929" cy="4898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000" dirty="0" smtClean="0">
                <a:solidFill>
                  <a:schemeClr val="bg1"/>
                </a:solidFill>
              </a:rPr>
              <a:t>Lice B</a:t>
            </a:r>
            <a:endParaRPr lang="en-GB" sz="1000" dirty="0">
              <a:solidFill>
                <a:schemeClr val="bg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2684397" y="2732315"/>
            <a:ext cx="0" cy="1219199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692511" y="3593408"/>
            <a:ext cx="167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(</a:t>
            </a:r>
            <a:r>
              <a:rPr lang="sr-Latn-RS" dirty="0" smtClean="0"/>
              <a:t>Naknada)</a:t>
            </a:r>
            <a:endParaRPr lang="en-GB" dirty="0"/>
          </a:p>
        </p:txBody>
      </p:sp>
      <p:cxnSp>
        <p:nvCxnSpPr>
          <p:cNvPr id="7" name="Straight Connector 6"/>
          <p:cNvCxnSpPr>
            <a:stCxn id="6" idx="2"/>
            <a:endCxn id="17" idx="0"/>
          </p:cNvCxnSpPr>
          <p:nvPr/>
        </p:nvCxnSpPr>
        <p:spPr>
          <a:xfrm>
            <a:off x="3269551" y="5067371"/>
            <a:ext cx="0" cy="7381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/>
          <p:nvPr/>
        </p:nvCxnSpPr>
        <p:spPr>
          <a:xfrm flipH="1">
            <a:off x="3805513" y="2064844"/>
            <a:ext cx="563336" cy="3985577"/>
          </a:xfrm>
          <a:prstGeom prst="curvedConnector3">
            <a:avLst>
              <a:gd name="adj1" fmla="val -156522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"/>
          <p:cNvSpPr>
            <a:spLocks noGrp="1"/>
          </p:cNvSpPr>
          <p:nvPr>
            <p:ph idx="1"/>
          </p:nvPr>
        </p:nvSpPr>
        <p:spPr>
          <a:xfrm>
            <a:off x="6130173" y="2052918"/>
            <a:ext cx="5495770" cy="4173711"/>
          </a:xfrm>
        </p:spPr>
        <p:txBody>
          <a:bodyPr>
            <a:normAutofit/>
          </a:bodyPr>
          <a:lstStyle/>
          <a:p>
            <a:r>
              <a:rPr lang="sr-Latn-RS" dirty="0" smtClean="0"/>
              <a:t>Komentari:</a:t>
            </a:r>
          </a:p>
          <a:p>
            <a:pPr lvl="1"/>
            <a:r>
              <a:rPr lang="en-US" dirty="0"/>
              <a:t>IFRS 2</a:t>
            </a:r>
            <a:endParaRPr lang="sr-Latn-RS" dirty="0"/>
          </a:p>
          <a:p>
            <a:pPr lvl="1"/>
            <a:r>
              <a:rPr lang="sr-Latn-RS" dirty="0" smtClean="0"/>
              <a:t>Kretanje zaposlenih unutar grupe kompanija</a:t>
            </a:r>
          </a:p>
          <a:p>
            <a:pPr lvl="1"/>
            <a:r>
              <a:rPr lang="sr-Latn-RS" dirty="0" smtClean="0"/>
              <a:t>Nabavna vrednost za svrhe utvrđivanja kapitalnog dobitka pri prodaji – fer vrednost pri dodeli/kupovini akcija?</a:t>
            </a:r>
          </a:p>
        </p:txBody>
      </p:sp>
    </p:spTree>
    <p:extLst>
      <p:ext uri="{BB962C8B-B14F-4D97-AF65-F5344CB8AC3E}">
        <p14:creationId xmlns:p14="http://schemas.microsoft.com/office/powerpoint/2010/main" val="205838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478CBB3-73F7-4AE4-8F66-D704F33A81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</TotalTime>
  <Words>970</Words>
  <Application>Microsoft Office PowerPoint</Application>
  <PresentationFormat>Widescreen</PresentationFormat>
  <Paragraphs>151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Wingdings 3</vt:lpstr>
      <vt:lpstr>Ion</vt:lpstr>
      <vt:lpstr>Porez na dohodak građana</vt:lpstr>
      <vt:lpstr>1. Poreski kredit za porez plaćen u inostranstvu </vt:lpstr>
      <vt:lpstr>1. Poreski kredit – godišnji porez</vt:lpstr>
      <vt:lpstr>1. Poreski kredit – dokumentacija</vt:lpstr>
      <vt:lpstr>2. Ugovori o upućivanju zaposlenih (supply of staff)</vt:lpstr>
      <vt:lpstr>2. Upućivanje zaposlenih u Srbiju</vt:lpstr>
      <vt:lpstr>2. Upućivanje zaposlenih iz Srbije</vt:lpstr>
      <vt:lpstr>3. Planovi nagrađivanja akcijama</vt:lpstr>
      <vt:lpstr>3. Planovi nagrađivanja akcijama</vt:lpstr>
      <vt:lpstr>4. Benefiti za zaposlene</vt:lpstr>
      <vt:lpstr>5. Kapitalni dobici</vt:lpstr>
      <vt:lpstr>6. Godišnji porez – lični odbitak</vt:lpstr>
      <vt:lpstr>7. Ostale teme</vt:lpstr>
      <vt:lpstr>Diskusija</vt:lpstr>
    </vt:vector>
  </TitlesOfParts>
  <Company>PricewaterhouseCoopers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Porez na dohodak građana</dc:title>
  <dc:creator>Dragan Draca</dc:creator>
  <cp:keywords/>
  <cp:lastModifiedBy>Dragan Draca</cp:lastModifiedBy>
  <cp:revision>32</cp:revision>
  <cp:lastPrinted>2012-08-15T21:38:02Z</cp:lastPrinted>
  <dcterms:created xsi:type="dcterms:W3CDTF">2017-03-27T22:08:12Z</dcterms:created>
  <dcterms:modified xsi:type="dcterms:W3CDTF">2017-03-29T08:59:26Z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TC034172229991</vt:lpwstr>
  </property>
</Properties>
</file>